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9" r:id="rId3"/>
    <p:sldId id="259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8" r:id="rId13"/>
    <p:sldId id="271" r:id="rId14"/>
    <p:sldId id="273" r:id="rId15"/>
    <p:sldId id="275" r:id="rId16"/>
    <p:sldId id="277" r:id="rId17"/>
    <p:sldId id="281" r:id="rId18"/>
    <p:sldId id="28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0" autoAdjust="0"/>
    <p:restoredTop sz="94660"/>
  </p:normalViewPr>
  <p:slideViewPr>
    <p:cSldViewPr>
      <p:cViewPr varScale="1">
        <p:scale>
          <a:sx n="64" d="100"/>
          <a:sy n="64" d="100"/>
        </p:scale>
        <p:origin x="-133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6A12-5ECC-48D1-9FA7-B07668E184A9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0D63-F26E-47CB-8BFB-7B0F0DE1ED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6A12-5ECC-48D1-9FA7-B07668E184A9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0D63-F26E-47CB-8BFB-7B0F0DE1ED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6A12-5ECC-48D1-9FA7-B07668E184A9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0D63-F26E-47CB-8BFB-7B0F0DE1ED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6A12-5ECC-48D1-9FA7-B07668E184A9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0D63-F26E-47CB-8BFB-7B0F0DE1ED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6A12-5ECC-48D1-9FA7-B07668E184A9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0D63-F26E-47CB-8BFB-7B0F0DE1ED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6A12-5ECC-48D1-9FA7-B07668E184A9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0D63-F26E-47CB-8BFB-7B0F0DE1ED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6A12-5ECC-48D1-9FA7-B07668E184A9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0D63-F26E-47CB-8BFB-7B0F0DE1ED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6A12-5ECC-48D1-9FA7-B07668E184A9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0D63-F26E-47CB-8BFB-7B0F0DE1ED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6A12-5ECC-48D1-9FA7-B07668E184A9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0D63-F26E-47CB-8BFB-7B0F0DE1ED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6A12-5ECC-48D1-9FA7-B07668E184A9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0D63-F26E-47CB-8BFB-7B0F0DE1ED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6A12-5ECC-48D1-9FA7-B07668E184A9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0D63-F26E-47CB-8BFB-7B0F0DE1ED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E6A12-5ECC-48D1-9FA7-B07668E184A9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B0D63-F26E-47CB-8BFB-7B0F0DE1ED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10667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City of Derby, CT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S&amp;P Global Rating</a:t>
            </a:r>
          </a:p>
          <a:p>
            <a:r>
              <a:rPr lang="en-US" dirty="0" smtClean="0"/>
              <a:t>Presentation</a:t>
            </a:r>
          </a:p>
          <a:p>
            <a:r>
              <a:rPr lang="en-US" dirty="0" smtClean="0"/>
              <a:t>7/23/19</a:t>
            </a:r>
          </a:p>
          <a:p>
            <a:endParaRPr lang="en-US" dirty="0"/>
          </a:p>
        </p:txBody>
      </p:sp>
      <p:pic>
        <p:nvPicPr>
          <p:cNvPr id="1026" name="Picture 2" descr="C:\Users\Keith McLiverty\Downloads\DerbySealFinal(10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1" y="1905000"/>
            <a:ext cx="2895600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7) Grand List Growth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Working to shift tax burden from home owners to commercial base by growing commercial base</a:t>
            </a:r>
          </a:p>
          <a:p>
            <a:r>
              <a:rPr lang="en-US" dirty="0" smtClean="0"/>
              <a:t>IE- Main Street Development </a:t>
            </a:r>
          </a:p>
          <a:p>
            <a:r>
              <a:rPr lang="en-US" dirty="0" smtClean="0"/>
              <a:t>Fuel Cell </a:t>
            </a:r>
          </a:p>
          <a:p>
            <a:r>
              <a:rPr lang="en-US" dirty="0" smtClean="0"/>
              <a:t>Sale of VARCA</a:t>
            </a:r>
          </a:p>
          <a:p>
            <a:r>
              <a:rPr lang="en-US" dirty="0" smtClean="0"/>
              <a:t>Route 34 Main Street Widening Project </a:t>
            </a:r>
          </a:p>
          <a:p>
            <a:r>
              <a:rPr lang="en-US" dirty="0" smtClean="0"/>
              <a:t>Zone Text Changes (N and S Side of Main St)</a:t>
            </a:r>
          </a:p>
          <a:p>
            <a:r>
              <a:rPr lang="en-US" dirty="0" smtClean="0"/>
              <a:t>Additional 14 acres owned by the City, left to sell and develop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 Balance Replenishment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BOAT has a policy on Fund Balance levels </a:t>
            </a:r>
          </a:p>
          <a:p>
            <a:r>
              <a:rPr lang="en-US" dirty="0" smtClean="0"/>
              <a:t>BOAT to modify and update Fund Balance Replenishment Policy</a:t>
            </a:r>
          </a:p>
          <a:p>
            <a:r>
              <a:rPr lang="en-US" dirty="0" smtClean="0"/>
              <a:t>New Policy- 10-15% of Expenditures</a:t>
            </a:r>
          </a:p>
          <a:p>
            <a:r>
              <a:rPr lang="en-US" dirty="0" smtClean="0"/>
              <a:t>Incremental steps to replenishment</a:t>
            </a:r>
          </a:p>
          <a:p>
            <a:r>
              <a:rPr lang="en-US" dirty="0" smtClean="0"/>
              <a:t>Identified Fund Balance Replenishment steps result in approx $5.9M going directly to FB over next 12 months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Summary of Fund Balance Replenishment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Debt Restructuring – FY19-20= $1.8M                               FY20-21 = $1.5M</a:t>
            </a:r>
          </a:p>
          <a:p>
            <a:r>
              <a:rPr lang="en-US" dirty="0" smtClean="0"/>
              <a:t>Sale of Assets= $450M</a:t>
            </a:r>
          </a:p>
          <a:p>
            <a:r>
              <a:rPr lang="en-US" dirty="0" smtClean="0"/>
              <a:t>Adjust Long Term Costs = $1.1M</a:t>
            </a:r>
          </a:p>
          <a:p>
            <a:r>
              <a:rPr lang="en-US" dirty="0" smtClean="0"/>
              <a:t>Tax Sale (</a:t>
            </a:r>
            <a:r>
              <a:rPr lang="en-US" dirty="0" err="1" smtClean="0"/>
              <a:t>est</a:t>
            </a:r>
            <a:r>
              <a:rPr lang="en-US" dirty="0" smtClean="0"/>
              <a:t>) = $1.0M</a:t>
            </a:r>
          </a:p>
          <a:p>
            <a:r>
              <a:rPr lang="en-US" b="1" dirty="0" smtClean="0"/>
              <a:t>TOTAL = $5.85M </a:t>
            </a:r>
            <a:r>
              <a:rPr lang="en-US" dirty="0" smtClean="0"/>
              <a:t>(</a:t>
            </a:r>
            <a:r>
              <a:rPr lang="en-US" dirty="0" err="1" smtClean="0"/>
              <a:t>est</a:t>
            </a:r>
            <a:r>
              <a:rPr lang="en-US" dirty="0" smtClean="0"/>
              <a:t>) (w/o Grand List Growth)</a:t>
            </a:r>
          </a:p>
          <a:p>
            <a:r>
              <a:rPr lang="en-US" b="1" dirty="0" smtClean="0"/>
              <a:t>TOTAL = $4.85M </a:t>
            </a:r>
            <a:r>
              <a:rPr lang="en-US" dirty="0" smtClean="0"/>
              <a:t>(</a:t>
            </a:r>
            <a:r>
              <a:rPr lang="en-US" dirty="0" err="1" smtClean="0"/>
              <a:t>est</a:t>
            </a:r>
            <a:r>
              <a:rPr lang="en-US" dirty="0" smtClean="0"/>
              <a:t>) (w/o Tax Sale)</a:t>
            </a:r>
          </a:p>
          <a:p>
            <a:r>
              <a:rPr lang="en-US" dirty="0" smtClean="0"/>
              <a:t>NOTE: </a:t>
            </a:r>
            <a:r>
              <a:rPr lang="en-US" dirty="0" err="1" smtClean="0"/>
              <a:t>Neg</a:t>
            </a:r>
            <a:r>
              <a:rPr lang="en-US" dirty="0" smtClean="0"/>
              <a:t> FB of $2.5M (as of 6/18, est. </a:t>
            </a:r>
            <a:r>
              <a:rPr lang="en-US" smtClean="0"/>
              <a:t>to be $3.5M as of 6/19)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Do97fV69rK6Y04qVFnX5" descr="Do97fV69rK6Y04qVFnX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32736" y="925448"/>
            <a:ext cx="5590082" cy="4972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5280916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B7RCKl8PMKEvoz5y0IbM" descr="B7RCKl8PMKEvoz5y0Ib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42685" y="490796"/>
            <a:ext cx="6644363" cy="5910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2361700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kYP6ghZTauy8pXPMFYD" descr="IkYP6ghZTauy8pXPMFY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03324" y="548461"/>
            <a:ext cx="6811179" cy="6059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3242704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NFPGVIow9QJMcQVljnvs" descr="NFPGVIow9QJMcQVljnv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29183" y="795595"/>
            <a:ext cx="6687611" cy="594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9669256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Main Street Development Estimates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Estimated unit value= $90k</a:t>
            </a:r>
          </a:p>
          <a:p>
            <a:r>
              <a:rPr lang="en-US" dirty="0" smtClean="0"/>
              <a:t>Estimated number of units= 379</a:t>
            </a:r>
          </a:p>
          <a:p>
            <a:r>
              <a:rPr lang="en-US" dirty="0" smtClean="0"/>
              <a:t>Estimated Value= $34M</a:t>
            </a:r>
          </a:p>
          <a:p>
            <a:r>
              <a:rPr lang="en-US" dirty="0" smtClean="0"/>
              <a:t>@ 70% value= $23.8M</a:t>
            </a:r>
          </a:p>
          <a:p>
            <a:r>
              <a:rPr lang="en-US" dirty="0" smtClean="0"/>
              <a:t>Estimated </a:t>
            </a:r>
            <a:r>
              <a:rPr lang="en-US" b="1" dirty="0" smtClean="0"/>
              <a:t>NEW</a:t>
            </a:r>
            <a:r>
              <a:rPr lang="en-US" dirty="0" smtClean="0"/>
              <a:t> tax revenue= $997K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 Focus On Success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Pay As You Go Capital Plan</a:t>
            </a:r>
          </a:p>
          <a:p>
            <a:r>
              <a:rPr lang="en-US" dirty="0" smtClean="0"/>
              <a:t>Funding Long Term Liabilities</a:t>
            </a:r>
          </a:p>
          <a:p>
            <a:r>
              <a:rPr lang="en-US" dirty="0" smtClean="0"/>
              <a:t>Tax Collections Remain Above 98%</a:t>
            </a:r>
          </a:p>
          <a:p>
            <a:r>
              <a:rPr lang="en-US" dirty="0" smtClean="0"/>
              <a:t>Growing Commercial Tax Base </a:t>
            </a:r>
          </a:p>
          <a:p>
            <a:r>
              <a:rPr lang="en-US" dirty="0" smtClean="0"/>
              <a:t>Conservative Budgeting</a:t>
            </a:r>
          </a:p>
          <a:p>
            <a:r>
              <a:rPr lang="en-US" dirty="0" smtClean="0"/>
              <a:t>Working Relationship with BOE (Alliance)</a:t>
            </a:r>
          </a:p>
          <a:p>
            <a:r>
              <a:rPr lang="en-US" dirty="0" smtClean="0"/>
              <a:t>Replenish Fund Balance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Did </a:t>
            </a:r>
            <a:r>
              <a:rPr lang="en-US" dirty="0"/>
              <a:t>W</a:t>
            </a:r>
            <a:r>
              <a:rPr lang="en-US" dirty="0" smtClean="0"/>
              <a:t>e Get Here?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/>
          <a:lstStyle/>
          <a:p>
            <a:r>
              <a:rPr lang="en-US" dirty="0" smtClean="0"/>
              <a:t>BOAT adopted budget utilizing revenue figures that double counted State funds 2X </a:t>
            </a:r>
            <a:r>
              <a:rPr lang="en-US" sz="2800" dirty="0" smtClean="0"/>
              <a:t>(FY16-17, FY17-18 and FY18-19) </a:t>
            </a:r>
          </a:p>
          <a:p>
            <a:r>
              <a:rPr lang="en-US" dirty="0" smtClean="0"/>
              <a:t>Revenue for Formula Grants were over estimated (FY16-17 and FY17-18 and FY18-19)</a:t>
            </a:r>
          </a:p>
          <a:p>
            <a:r>
              <a:rPr lang="en-US" dirty="0" smtClean="0"/>
              <a:t>Due to issues with cut-off dates for expenditures- BOE A/P reversed by auditor to previous year (17-18) resulting in restating FB</a:t>
            </a:r>
          </a:p>
          <a:p>
            <a:r>
              <a:rPr lang="en-US" dirty="0" smtClean="0"/>
              <a:t>Medical costs exceed budget by $1M  </a:t>
            </a:r>
            <a:r>
              <a:rPr lang="en-US" sz="2800" dirty="0" smtClean="0"/>
              <a:t>(FY17-18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Eight Point Recovery Plan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rabicParenR"/>
            </a:pPr>
            <a:r>
              <a:rPr lang="en-US" dirty="0" smtClean="0"/>
              <a:t>Debt Restructuring </a:t>
            </a:r>
          </a:p>
          <a:p>
            <a:pPr marL="514350" indent="-514350">
              <a:buAutoNum type="arabicParenR"/>
            </a:pPr>
            <a:r>
              <a:rPr lang="en-US" dirty="0" smtClean="0"/>
              <a:t>Sale of Assets</a:t>
            </a:r>
          </a:p>
          <a:p>
            <a:pPr marL="514350" indent="-514350">
              <a:buAutoNum type="arabicParenR"/>
            </a:pPr>
            <a:r>
              <a:rPr lang="en-US" dirty="0" smtClean="0"/>
              <a:t>Mil Rate Increase</a:t>
            </a:r>
          </a:p>
          <a:p>
            <a:pPr marL="514350" indent="-514350">
              <a:buAutoNum type="arabicParenR"/>
            </a:pPr>
            <a:r>
              <a:rPr lang="en-US" dirty="0" smtClean="0"/>
              <a:t>Adjust Long Term Costs</a:t>
            </a:r>
          </a:p>
          <a:p>
            <a:pPr marL="514350" indent="-514350">
              <a:buAutoNum type="arabicParenR"/>
            </a:pPr>
            <a:r>
              <a:rPr lang="en-US" dirty="0" smtClean="0"/>
              <a:t>Tax Sale</a:t>
            </a:r>
          </a:p>
          <a:p>
            <a:pPr marL="514350" indent="-514350">
              <a:buAutoNum type="arabicParenR"/>
            </a:pPr>
            <a:r>
              <a:rPr lang="en-US" dirty="0" smtClean="0"/>
              <a:t>Structured Organizational Changes</a:t>
            </a:r>
          </a:p>
          <a:p>
            <a:pPr marL="514350" indent="-514350">
              <a:buAutoNum type="arabicParenR"/>
            </a:pPr>
            <a:r>
              <a:rPr lang="en-US" dirty="0" smtClean="0"/>
              <a:t>Grand List Growth </a:t>
            </a:r>
          </a:p>
          <a:p>
            <a:pPr marL="514350" indent="-514350">
              <a:buAutoNum type="arabicParenR"/>
            </a:pPr>
            <a:r>
              <a:rPr lang="en-US" dirty="0" smtClean="0"/>
              <a:t>Fund Balance Replenishment as % of Revenue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1) Debt Restructuring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Restructuring/refinancing all non-sewer debt for FY19-20 and FY20-21</a:t>
            </a:r>
          </a:p>
          <a:p>
            <a:r>
              <a:rPr lang="en-US" dirty="0" smtClean="0"/>
              <a:t>FY19-20 Operating Budget includes amount in taxes, funds go directly to Fund Balance Replenishment </a:t>
            </a:r>
          </a:p>
          <a:p>
            <a:r>
              <a:rPr lang="en-US" dirty="0" smtClean="0"/>
              <a:t>FY19-20 = $1.8M</a:t>
            </a:r>
          </a:p>
          <a:p>
            <a:r>
              <a:rPr lang="en-US" dirty="0" smtClean="0"/>
              <a:t>FY20-21 = $1..5M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2) Sale of Assets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City selling assets/properties that are city owned and not part of city use</a:t>
            </a:r>
          </a:p>
          <a:p>
            <a:r>
              <a:rPr lang="en-US" dirty="0" smtClean="0"/>
              <a:t>IE- VARCA Property- $450,000</a:t>
            </a:r>
          </a:p>
          <a:p>
            <a:r>
              <a:rPr lang="en-US" dirty="0" smtClean="0"/>
              <a:t>Commerce Park - $350,000</a:t>
            </a:r>
          </a:p>
          <a:p>
            <a:r>
              <a:rPr lang="en-US" dirty="0" smtClean="0"/>
              <a:t>Vacant Residential Properties (add to Tax Rolls and zone restricted)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3) Mil Rate Increase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BOAT (Board of Apportionment and Taxation) approved a 2.5 mil increase for FY19-20</a:t>
            </a:r>
          </a:p>
          <a:p>
            <a:r>
              <a:rPr lang="en-US" dirty="0" smtClean="0"/>
              <a:t>Increase equals a 6.35% </a:t>
            </a:r>
          </a:p>
          <a:p>
            <a:r>
              <a:rPr lang="en-US" dirty="0" smtClean="0"/>
              <a:t>No Mil increase over the last three fiscal years</a:t>
            </a:r>
          </a:p>
          <a:p>
            <a:r>
              <a:rPr lang="en-US" dirty="0" smtClean="0"/>
              <a:t>CPI increased 6.5% in same period</a:t>
            </a:r>
          </a:p>
          <a:p>
            <a:r>
              <a:rPr lang="en-US" dirty="0" smtClean="0"/>
              <a:t>Recognition of budget issue relative to revenue overstatement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4) Adjust Long Term 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Current Defined Benefit Pension Plan at 86% funding level</a:t>
            </a:r>
          </a:p>
          <a:p>
            <a:r>
              <a:rPr lang="en-US" dirty="0" smtClean="0"/>
              <a:t>Annual Contribution of $740K adjusted in FY18-19 and FY19-20 to $200K</a:t>
            </a:r>
          </a:p>
          <a:p>
            <a:r>
              <a:rPr lang="en-US" dirty="0" smtClean="0"/>
              <a:t>Delta directed to Fund Balance Replenishment </a:t>
            </a:r>
          </a:p>
          <a:p>
            <a:r>
              <a:rPr lang="en-US" dirty="0" smtClean="0"/>
              <a:t>$540K in FY 18-19 , $540K in 19-20 </a:t>
            </a:r>
          </a:p>
          <a:p>
            <a:r>
              <a:rPr lang="en-US" dirty="0" smtClean="0"/>
              <a:t>Current performance- plan will still remain in low 80% funding level </a:t>
            </a:r>
          </a:p>
          <a:p>
            <a:r>
              <a:rPr lang="en-US" dirty="0" smtClean="0"/>
              <a:t>2% adjustment for each $540K </a:t>
            </a:r>
          </a:p>
          <a:p>
            <a:r>
              <a:rPr lang="en-US" dirty="0" smtClean="0"/>
              <a:t>$60K additional contribution for 10yr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5) Tax Sale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Legislative body approved administration to proceed with next steps in conducting Tax Sale</a:t>
            </a:r>
          </a:p>
          <a:p>
            <a:r>
              <a:rPr lang="en-US" dirty="0" smtClean="0"/>
              <a:t>City reserves the right to select eligible taxes</a:t>
            </a:r>
          </a:p>
          <a:p>
            <a:r>
              <a:rPr lang="en-US" dirty="0" smtClean="0"/>
              <a:t>All payment plans would be honored</a:t>
            </a:r>
          </a:p>
          <a:p>
            <a:r>
              <a:rPr lang="en-US" dirty="0" smtClean="0"/>
              <a:t>Some delinquent taxes will remain on the books</a:t>
            </a:r>
          </a:p>
          <a:p>
            <a:r>
              <a:rPr lang="en-US" dirty="0" smtClean="0"/>
              <a:t>Estimated value - $1M  (would go directly to Fund Balance Replenishment if executed)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6) Structured Organizational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Complete review, assignment and execution of auditors findings and recommendations</a:t>
            </a:r>
          </a:p>
          <a:p>
            <a:r>
              <a:rPr lang="en-US" dirty="0" smtClean="0"/>
              <a:t>Additional staff budgeted for segregation of duties and timely reconciliation </a:t>
            </a:r>
          </a:p>
          <a:p>
            <a:r>
              <a:rPr lang="en-US" dirty="0" smtClean="0"/>
              <a:t>Additional oversight of BOE operating budget and grants</a:t>
            </a:r>
          </a:p>
          <a:p>
            <a:r>
              <a:rPr lang="en-US" dirty="0" smtClean="0"/>
              <a:t>Double Entry Accounting (BOE and City)</a:t>
            </a:r>
          </a:p>
          <a:p>
            <a:r>
              <a:rPr lang="en-US" dirty="0" smtClean="0"/>
              <a:t>Adjusting roles and responsibilities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668</Words>
  <Application>Microsoft Office PowerPoint</Application>
  <PresentationFormat>On-screen Show (4:3)</PresentationFormat>
  <Paragraphs>93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 City of Derby, CT  </vt:lpstr>
      <vt:lpstr>How Did We Get Here?</vt:lpstr>
      <vt:lpstr>Eight Point Recovery Plan </vt:lpstr>
      <vt:lpstr>1) Debt Restructuring </vt:lpstr>
      <vt:lpstr>2) Sale of Assets</vt:lpstr>
      <vt:lpstr>3) Mil Rate Increase </vt:lpstr>
      <vt:lpstr>4) Adjust Long Term Costs</vt:lpstr>
      <vt:lpstr>5) Tax Sale </vt:lpstr>
      <vt:lpstr>6) Structured Organizational Changes</vt:lpstr>
      <vt:lpstr>7) Grand List Growth </vt:lpstr>
      <vt:lpstr>Fund Balance Replenishment</vt:lpstr>
      <vt:lpstr>Summary of Fund Balance Replenishment</vt:lpstr>
      <vt:lpstr>Slide 13</vt:lpstr>
      <vt:lpstr>Slide 14</vt:lpstr>
      <vt:lpstr>Slide 15</vt:lpstr>
      <vt:lpstr>Slide 16</vt:lpstr>
      <vt:lpstr>Main Street Development Estimates</vt:lpstr>
      <vt:lpstr>Continued Focus On Success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City of Derby, CT</dc:title>
  <dc:creator>Keith McLiverty</dc:creator>
  <cp:lastModifiedBy>Keith McLiverty</cp:lastModifiedBy>
  <cp:revision>22</cp:revision>
  <dcterms:created xsi:type="dcterms:W3CDTF">2019-07-23T13:08:46Z</dcterms:created>
  <dcterms:modified xsi:type="dcterms:W3CDTF">2019-09-25T12:27:30Z</dcterms:modified>
</cp:coreProperties>
</file>